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handoutMasterIdLst>
    <p:handoutMasterId r:id="rId22"/>
  </p:handoutMasterIdLst>
  <p:sldIdLst>
    <p:sldId id="815" r:id="rId4"/>
    <p:sldId id="810" r:id="rId5"/>
    <p:sldId id="809" r:id="rId6"/>
    <p:sldId id="814" r:id="rId7"/>
    <p:sldId id="829" r:id="rId8"/>
    <p:sldId id="828" r:id="rId9"/>
    <p:sldId id="796" r:id="rId10"/>
    <p:sldId id="811" r:id="rId11"/>
    <p:sldId id="832" r:id="rId12"/>
    <p:sldId id="827" r:id="rId13"/>
    <p:sldId id="805" r:id="rId14"/>
    <p:sldId id="833" r:id="rId15"/>
    <p:sldId id="812" r:id="rId16"/>
    <p:sldId id="802" r:id="rId17"/>
    <p:sldId id="825" r:id="rId18"/>
    <p:sldId id="831" r:id="rId19"/>
    <p:sldId id="834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  <p15:guide id="3" orient="horz" pos="2952" userDrawn="1">
          <p15:clr>
            <a:srgbClr val="A4A3A4"/>
          </p15:clr>
        </p15:guide>
        <p15:guide id="4" pos="2232" userDrawn="1">
          <p15:clr>
            <a:srgbClr val="A4A3A4"/>
          </p15:clr>
        </p15:guide>
        <p15:guide id="5" orient="horz" pos="2907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187" userDrawn="1">
          <p15:clr>
            <a:srgbClr val="A4A3A4"/>
          </p15:clr>
        </p15:guide>
        <p15:guide id="8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alikoglu" initials="s" lastIdx="6" clrIdx="0"/>
  <p:cmAuthor id="1" name="Ben Steffen" initials="BS" lastIdx="13" clrIdx="1">
    <p:extLst/>
  </p:cmAuthor>
  <p:cmAuthor id="2" name="Deborah Gracey" initials="DG" lastIdx="4" clrIdx="2">
    <p:extLst/>
  </p:cmAuthor>
  <p:cmAuthor id="3" name="kkao" initials="k" lastIdx="4" clrIdx="3"/>
  <p:cmAuthor id="4" name="Donna Kinzer" initials="DK" lastIdx="0" clrIdx="4">
    <p:extLst>
      <p:ext uri="{19B8F6BF-5375-455C-9EA6-DF929625EA0E}">
        <p15:presenceInfo xmlns:p15="http://schemas.microsoft.com/office/powerpoint/2012/main" userId="S-1-5-21-4088145131-2545003931-818860480-27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736A"/>
    <a:srgbClr val="9E786B"/>
    <a:srgbClr val="B88472"/>
    <a:srgbClr val="E7CC96"/>
    <a:srgbClr val="6A5650"/>
    <a:srgbClr val="473A35"/>
    <a:srgbClr val="7F7F7F"/>
    <a:srgbClr val="F2EEE6"/>
    <a:srgbClr val="DCDCDC"/>
    <a:srgbClr val="EA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4107" autoAdjust="0"/>
  </p:normalViewPr>
  <p:slideViewPr>
    <p:cSldViewPr snapToGrid="0" snapToObjects="1">
      <p:cViewPr varScale="1">
        <p:scale>
          <a:sx n="125" d="100"/>
          <a:sy n="125" d="100"/>
        </p:scale>
        <p:origin x="12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56" y="68"/>
      </p:cViewPr>
      <p:guideLst>
        <p:guide orient="horz" pos="2931"/>
        <p:guide pos="2211"/>
        <p:guide orient="horz" pos="2952"/>
        <p:guide pos="2232"/>
        <p:guide orient="horz" pos="2907"/>
        <p:guide orient="horz" pos="2928"/>
        <p:guide pos="218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2CC8C-107C-421F-8D65-769B197C4B3E}" type="doc">
      <dgm:prSet loTypeId="urn:microsoft.com/office/officeart/2005/8/layout/process1" loCatId="process" qsTypeId="urn:microsoft.com/office/officeart/2005/8/quickstyle/simple4" qsCatId="simple" csTypeId="urn:microsoft.com/office/officeart/2005/8/colors/accent6_2" csCatId="accent6" phldr="1"/>
      <dgm:spPr/>
    </dgm:pt>
    <dgm:pt modelId="{312ADD8D-D169-4173-BC97-B8EB8A1B71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/>
            <a:t>2017</a:t>
          </a:r>
          <a:endParaRPr lang="en-US" sz="3200" dirty="0"/>
        </a:p>
      </dgm:t>
    </dgm:pt>
    <dgm:pt modelId="{F1FB2BE2-7628-40FF-B4D6-7112F5350185}" type="parTrans" cxnId="{4C969224-2935-43DE-8F8D-949333A92192}">
      <dgm:prSet/>
      <dgm:spPr/>
      <dgm:t>
        <a:bodyPr/>
        <a:lstStyle/>
        <a:p>
          <a:endParaRPr lang="en-US"/>
        </a:p>
      </dgm:t>
    </dgm:pt>
    <dgm:pt modelId="{03044781-A84B-440A-B4BD-7E70384C2A07}" type="sibTrans" cxnId="{4C969224-2935-43DE-8F8D-949333A92192}">
      <dgm:prSet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5645329F-B156-43CB-88EA-DD918601675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/>
            <a:t>2018</a:t>
          </a:r>
          <a:endParaRPr lang="en-US" sz="3200" dirty="0"/>
        </a:p>
      </dgm:t>
    </dgm:pt>
    <dgm:pt modelId="{3E28E44E-3792-444B-BC2E-6DBCCD320703}" type="parTrans" cxnId="{F1277F63-E595-4830-9FE8-957FD56B7EF6}">
      <dgm:prSet/>
      <dgm:spPr/>
      <dgm:t>
        <a:bodyPr/>
        <a:lstStyle/>
        <a:p>
          <a:endParaRPr lang="en-US"/>
        </a:p>
      </dgm:t>
    </dgm:pt>
    <dgm:pt modelId="{5994B2C9-D3B8-4833-AFF3-72BF9CE7F444}" type="sibTrans" cxnId="{F1277F63-E595-4830-9FE8-957FD56B7EF6}">
      <dgm:prSet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F08C61F9-903C-4FB9-9336-3D25D79F218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/>
            <a:t>2019</a:t>
          </a:r>
          <a:endParaRPr lang="en-US" sz="3200" dirty="0"/>
        </a:p>
      </dgm:t>
    </dgm:pt>
    <dgm:pt modelId="{DA24B739-43BD-482F-A740-E5193B1DD425}" type="parTrans" cxnId="{BB8BA013-0C99-4AB5-8BAA-8909F091CFCA}">
      <dgm:prSet/>
      <dgm:spPr/>
      <dgm:t>
        <a:bodyPr/>
        <a:lstStyle/>
        <a:p>
          <a:endParaRPr lang="en-US"/>
        </a:p>
      </dgm:t>
    </dgm:pt>
    <dgm:pt modelId="{45753A1C-CE33-47FC-956E-C256708CABD0}" type="sibTrans" cxnId="{BB8BA013-0C99-4AB5-8BAA-8909F091CFCA}">
      <dgm:prSet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6C88F0E1-730B-4D6A-87C0-69BA2CC90BF0}">
      <dgm:prSet custT="1"/>
      <dgm:spPr>
        <a:solidFill>
          <a:srgbClr val="002060"/>
        </a:solidFill>
      </dgm:spPr>
      <dgm:t>
        <a:bodyPr/>
        <a:lstStyle/>
        <a:p>
          <a:r>
            <a:rPr lang="en-US" sz="3200" dirty="0" smtClean="0"/>
            <a:t>TBD</a:t>
          </a:r>
          <a:endParaRPr lang="en-US" sz="3200" dirty="0"/>
        </a:p>
      </dgm:t>
    </dgm:pt>
    <dgm:pt modelId="{0A2FF08F-9360-47F8-95DC-690F14AFE701}" type="parTrans" cxnId="{4D5576A7-6A6F-4254-8581-49FD7659C535}">
      <dgm:prSet/>
      <dgm:spPr/>
      <dgm:t>
        <a:bodyPr/>
        <a:lstStyle/>
        <a:p>
          <a:endParaRPr lang="en-US"/>
        </a:p>
      </dgm:t>
    </dgm:pt>
    <dgm:pt modelId="{CA6BC158-7199-4940-8C73-0B784DBA7E67}" type="sibTrans" cxnId="{4D5576A7-6A6F-4254-8581-49FD7659C535}">
      <dgm:prSet/>
      <dgm:spPr/>
      <dgm:t>
        <a:bodyPr/>
        <a:lstStyle/>
        <a:p>
          <a:endParaRPr lang="en-US"/>
        </a:p>
      </dgm:t>
    </dgm:pt>
    <dgm:pt modelId="{B797B6CA-8CC0-4D41-AEF3-3578525495A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/>
            <a:t>2020</a:t>
          </a:r>
          <a:endParaRPr lang="en-US" sz="3200" dirty="0"/>
        </a:p>
      </dgm:t>
    </dgm:pt>
    <dgm:pt modelId="{4646051D-BE41-4388-A982-71AC404B4D88}" type="parTrans" cxnId="{D213E384-EDBF-493C-96F9-14E6D0F8DB6F}">
      <dgm:prSet/>
      <dgm:spPr/>
      <dgm:t>
        <a:bodyPr/>
        <a:lstStyle/>
        <a:p>
          <a:endParaRPr lang="en-US"/>
        </a:p>
      </dgm:t>
    </dgm:pt>
    <dgm:pt modelId="{57496F72-0D78-4356-8A01-2A6972E9CAA9}" type="sibTrans" cxnId="{D213E384-EDBF-493C-96F9-14E6D0F8DB6F}">
      <dgm:prSet/>
      <dgm:spPr>
        <a:noFill/>
      </dgm:spPr>
      <dgm:t>
        <a:bodyPr/>
        <a:lstStyle/>
        <a:p>
          <a:endParaRPr lang="en-US" dirty="0"/>
        </a:p>
      </dgm:t>
    </dgm:pt>
    <dgm:pt modelId="{68A84FD7-85B3-413F-808F-F0974D3E6B33}" type="pres">
      <dgm:prSet presAssocID="{8682CC8C-107C-421F-8D65-769B197C4B3E}" presName="Name0" presStyleCnt="0">
        <dgm:presLayoutVars>
          <dgm:dir/>
          <dgm:resizeHandles val="exact"/>
        </dgm:presLayoutVars>
      </dgm:prSet>
      <dgm:spPr/>
    </dgm:pt>
    <dgm:pt modelId="{BBCEEA98-A987-4B26-A242-2EA0DFD728CF}" type="pres">
      <dgm:prSet presAssocID="{312ADD8D-D169-4173-BC97-B8EB8A1B71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8740-97AE-4005-B76B-E6AB5E3DAD81}" type="pres">
      <dgm:prSet presAssocID="{03044781-A84B-440A-B4BD-7E70384C2A0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CB90FD7-D8D3-4AA2-B985-1C9B807186B0}" type="pres">
      <dgm:prSet presAssocID="{03044781-A84B-440A-B4BD-7E70384C2A0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8241968-29A4-47BC-AC80-EE22B080CD10}" type="pres">
      <dgm:prSet presAssocID="{5645329F-B156-43CB-88EA-DD91860167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8F73F-F5FB-4D4D-87F9-25546C21D98B}" type="pres">
      <dgm:prSet presAssocID="{5994B2C9-D3B8-4833-AFF3-72BF9CE7F44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41324CD-CD2B-42ED-BBF3-A8971B069158}" type="pres">
      <dgm:prSet presAssocID="{5994B2C9-D3B8-4833-AFF3-72BF9CE7F44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7AA088D-DB52-4D5C-A046-A8661528F6AD}" type="pres">
      <dgm:prSet presAssocID="{F08C61F9-903C-4FB9-9336-3D25D79F21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C46AC-8D0E-4778-BA21-9A9D7BF7D9A8}" type="pres">
      <dgm:prSet presAssocID="{45753A1C-CE33-47FC-956E-C256708CAB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2390332-C8D0-473F-A692-06821583F47F}" type="pres">
      <dgm:prSet presAssocID="{45753A1C-CE33-47FC-956E-C256708CAB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323AC57-D4EE-4636-A53B-9044F160104E}" type="pres">
      <dgm:prSet presAssocID="{B797B6CA-8CC0-4D41-AEF3-3578525495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D4983-C156-4522-9554-2426666474D7}" type="pres">
      <dgm:prSet presAssocID="{57496F72-0D78-4356-8A01-2A6972E9CAA9}" presName="sibTrans" presStyleLbl="sibTrans2D1" presStyleIdx="3" presStyleCnt="4" custLinFactNeighborX="5684" custLinFactNeighborY="11577"/>
      <dgm:spPr/>
      <dgm:t>
        <a:bodyPr/>
        <a:lstStyle/>
        <a:p>
          <a:endParaRPr lang="en-US"/>
        </a:p>
      </dgm:t>
    </dgm:pt>
    <dgm:pt modelId="{F174FB98-5B26-4CFD-83D0-E9ADD33B1E06}" type="pres">
      <dgm:prSet presAssocID="{57496F72-0D78-4356-8A01-2A6972E9CAA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6528B36-003C-4C84-83BD-E2385A30FDC6}" type="pres">
      <dgm:prSet presAssocID="{6C88F0E1-730B-4D6A-87C0-69BA2CC90B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226E4-6DBD-4FA7-A7F4-57D2C160B09C}" type="presOf" srcId="{57496F72-0D78-4356-8A01-2A6972E9CAA9}" destId="{808D4983-C156-4522-9554-2426666474D7}" srcOrd="0" destOrd="0" presId="urn:microsoft.com/office/officeart/2005/8/layout/process1"/>
    <dgm:cxn modelId="{E8EF7B4D-C196-435C-B5CA-B7E980832577}" type="presOf" srcId="{03044781-A84B-440A-B4BD-7E70384C2A07}" destId="{FED08740-97AE-4005-B76B-E6AB5E3DAD81}" srcOrd="0" destOrd="0" presId="urn:microsoft.com/office/officeart/2005/8/layout/process1"/>
    <dgm:cxn modelId="{BB8BA013-0C99-4AB5-8BAA-8909F091CFCA}" srcId="{8682CC8C-107C-421F-8D65-769B197C4B3E}" destId="{F08C61F9-903C-4FB9-9336-3D25D79F218F}" srcOrd="2" destOrd="0" parTransId="{DA24B739-43BD-482F-A740-E5193B1DD425}" sibTransId="{45753A1C-CE33-47FC-956E-C256708CABD0}"/>
    <dgm:cxn modelId="{F1277F63-E595-4830-9FE8-957FD56B7EF6}" srcId="{8682CC8C-107C-421F-8D65-769B197C4B3E}" destId="{5645329F-B156-43CB-88EA-DD9186016750}" srcOrd="1" destOrd="0" parTransId="{3E28E44E-3792-444B-BC2E-6DBCCD320703}" sibTransId="{5994B2C9-D3B8-4833-AFF3-72BF9CE7F444}"/>
    <dgm:cxn modelId="{D213E384-EDBF-493C-96F9-14E6D0F8DB6F}" srcId="{8682CC8C-107C-421F-8D65-769B197C4B3E}" destId="{B797B6CA-8CC0-4D41-AEF3-3578525495A1}" srcOrd="3" destOrd="0" parTransId="{4646051D-BE41-4388-A982-71AC404B4D88}" sibTransId="{57496F72-0D78-4356-8A01-2A6972E9CAA9}"/>
    <dgm:cxn modelId="{AE54852B-3A25-4E1E-974B-61F383007B99}" type="presOf" srcId="{8682CC8C-107C-421F-8D65-769B197C4B3E}" destId="{68A84FD7-85B3-413F-808F-F0974D3E6B33}" srcOrd="0" destOrd="0" presId="urn:microsoft.com/office/officeart/2005/8/layout/process1"/>
    <dgm:cxn modelId="{191776E9-4C5F-4F25-9E36-EEC512D8C938}" type="presOf" srcId="{57496F72-0D78-4356-8A01-2A6972E9CAA9}" destId="{F174FB98-5B26-4CFD-83D0-E9ADD33B1E06}" srcOrd="1" destOrd="0" presId="urn:microsoft.com/office/officeart/2005/8/layout/process1"/>
    <dgm:cxn modelId="{1D61E9C7-C9FD-4ED2-A8A1-E142FD597D6F}" type="presOf" srcId="{45753A1C-CE33-47FC-956E-C256708CABD0}" destId="{088C46AC-8D0E-4778-BA21-9A9D7BF7D9A8}" srcOrd="0" destOrd="0" presId="urn:microsoft.com/office/officeart/2005/8/layout/process1"/>
    <dgm:cxn modelId="{F96D0FE5-0446-4E2D-BC43-B00B194EAF44}" type="presOf" srcId="{5645329F-B156-43CB-88EA-DD9186016750}" destId="{58241968-29A4-47BC-AC80-EE22B080CD10}" srcOrd="0" destOrd="0" presId="urn:microsoft.com/office/officeart/2005/8/layout/process1"/>
    <dgm:cxn modelId="{17BE4816-A450-4751-9A8A-5AD1DD77CE7D}" type="presOf" srcId="{6C88F0E1-730B-4D6A-87C0-69BA2CC90BF0}" destId="{F6528B36-003C-4C84-83BD-E2385A30FDC6}" srcOrd="0" destOrd="0" presId="urn:microsoft.com/office/officeart/2005/8/layout/process1"/>
    <dgm:cxn modelId="{5BAAD9F9-B64D-4911-9F5B-069A1AA8ACC5}" type="presOf" srcId="{5994B2C9-D3B8-4833-AFF3-72BF9CE7F444}" destId="{43E8F73F-F5FB-4D4D-87F9-25546C21D98B}" srcOrd="0" destOrd="0" presId="urn:microsoft.com/office/officeart/2005/8/layout/process1"/>
    <dgm:cxn modelId="{95FC82D3-5CDB-4586-B783-88E35EA03239}" type="presOf" srcId="{B797B6CA-8CC0-4D41-AEF3-3578525495A1}" destId="{7323AC57-D4EE-4636-A53B-9044F160104E}" srcOrd="0" destOrd="0" presId="urn:microsoft.com/office/officeart/2005/8/layout/process1"/>
    <dgm:cxn modelId="{09A67D47-ADD2-4A2C-A83E-A7F494E4ED63}" type="presOf" srcId="{312ADD8D-D169-4173-BC97-B8EB8A1B7126}" destId="{BBCEEA98-A987-4B26-A242-2EA0DFD728CF}" srcOrd="0" destOrd="0" presId="urn:microsoft.com/office/officeart/2005/8/layout/process1"/>
    <dgm:cxn modelId="{76E8C2D7-8B5B-42B2-8006-683DD3822D18}" type="presOf" srcId="{45753A1C-CE33-47FC-956E-C256708CABD0}" destId="{42390332-C8D0-473F-A692-06821583F47F}" srcOrd="1" destOrd="0" presId="urn:microsoft.com/office/officeart/2005/8/layout/process1"/>
    <dgm:cxn modelId="{F71B84E0-5546-47E6-8E06-406DF29F753A}" type="presOf" srcId="{F08C61F9-903C-4FB9-9336-3D25D79F218F}" destId="{47AA088D-DB52-4D5C-A046-A8661528F6AD}" srcOrd="0" destOrd="0" presId="urn:microsoft.com/office/officeart/2005/8/layout/process1"/>
    <dgm:cxn modelId="{3196B945-46C3-432F-9A82-63157F31CC1F}" type="presOf" srcId="{03044781-A84B-440A-B4BD-7E70384C2A07}" destId="{DCB90FD7-D8D3-4AA2-B985-1C9B807186B0}" srcOrd="1" destOrd="0" presId="urn:microsoft.com/office/officeart/2005/8/layout/process1"/>
    <dgm:cxn modelId="{4C969224-2935-43DE-8F8D-949333A92192}" srcId="{8682CC8C-107C-421F-8D65-769B197C4B3E}" destId="{312ADD8D-D169-4173-BC97-B8EB8A1B7126}" srcOrd="0" destOrd="0" parTransId="{F1FB2BE2-7628-40FF-B4D6-7112F5350185}" sibTransId="{03044781-A84B-440A-B4BD-7E70384C2A07}"/>
    <dgm:cxn modelId="{6E959819-30FB-4FED-85C7-743D33E0BFAD}" type="presOf" srcId="{5994B2C9-D3B8-4833-AFF3-72BF9CE7F444}" destId="{E41324CD-CD2B-42ED-BBF3-A8971B069158}" srcOrd="1" destOrd="0" presId="urn:microsoft.com/office/officeart/2005/8/layout/process1"/>
    <dgm:cxn modelId="{4D5576A7-6A6F-4254-8581-49FD7659C535}" srcId="{8682CC8C-107C-421F-8D65-769B197C4B3E}" destId="{6C88F0E1-730B-4D6A-87C0-69BA2CC90BF0}" srcOrd="4" destOrd="0" parTransId="{0A2FF08F-9360-47F8-95DC-690F14AFE701}" sibTransId="{CA6BC158-7199-4940-8C73-0B784DBA7E67}"/>
    <dgm:cxn modelId="{6086855B-CA2B-43CF-8202-CA2B698D7281}" type="presParOf" srcId="{68A84FD7-85B3-413F-808F-F0974D3E6B33}" destId="{BBCEEA98-A987-4B26-A242-2EA0DFD728CF}" srcOrd="0" destOrd="0" presId="urn:microsoft.com/office/officeart/2005/8/layout/process1"/>
    <dgm:cxn modelId="{A6F1D064-CEB2-4448-8712-C65ADB599569}" type="presParOf" srcId="{68A84FD7-85B3-413F-808F-F0974D3E6B33}" destId="{FED08740-97AE-4005-B76B-E6AB5E3DAD81}" srcOrd="1" destOrd="0" presId="urn:microsoft.com/office/officeart/2005/8/layout/process1"/>
    <dgm:cxn modelId="{406F8795-EB69-46AD-BF21-53D9C1516710}" type="presParOf" srcId="{FED08740-97AE-4005-B76B-E6AB5E3DAD81}" destId="{DCB90FD7-D8D3-4AA2-B985-1C9B807186B0}" srcOrd="0" destOrd="0" presId="urn:microsoft.com/office/officeart/2005/8/layout/process1"/>
    <dgm:cxn modelId="{4FD7F30B-977C-49C0-9F90-820F0B1D01C3}" type="presParOf" srcId="{68A84FD7-85B3-413F-808F-F0974D3E6B33}" destId="{58241968-29A4-47BC-AC80-EE22B080CD10}" srcOrd="2" destOrd="0" presId="urn:microsoft.com/office/officeart/2005/8/layout/process1"/>
    <dgm:cxn modelId="{D6A34537-0A54-41AD-B07F-41C1D96C101A}" type="presParOf" srcId="{68A84FD7-85B3-413F-808F-F0974D3E6B33}" destId="{43E8F73F-F5FB-4D4D-87F9-25546C21D98B}" srcOrd="3" destOrd="0" presId="urn:microsoft.com/office/officeart/2005/8/layout/process1"/>
    <dgm:cxn modelId="{DA791AB8-4201-4883-9132-774EAE677F65}" type="presParOf" srcId="{43E8F73F-F5FB-4D4D-87F9-25546C21D98B}" destId="{E41324CD-CD2B-42ED-BBF3-A8971B069158}" srcOrd="0" destOrd="0" presId="urn:microsoft.com/office/officeart/2005/8/layout/process1"/>
    <dgm:cxn modelId="{384A49FE-362A-46A6-AE5B-69E056B2138A}" type="presParOf" srcId="{68A84FD7-85B3-413F-808F-F0974D3E6B33}" destId="{47AA088D-DB52-4D5C-A046-A8661528F6AD}" srcOrd="4" destOrd="0" presId="urn:microsoft.com/office/officeart/2005/8/layout/process1"/>
    <dgm:cxn modelId="{6B2059C3-5556-4D8A-B28E-18B7912F9351}" type="presParOf" srcId="{68A84FD7-85B3-413F-808F-F0974D3E6B33}" destId="{088C46AC-8D0E-4778-BA21-9A9D7BF7D9A8}" srcOrd="5" destOrd="0" presId="urn:microsoft.com/office/officeart/2005/8/layout/process1"/>
    <dgm:cxn modelId="{A1075643-280E-4E7A-8B8E-2362BFD087D6}" type="presParOf" srcId="{088C46AC-8D0E-4778-BA21-9A9D7BF7D9A8}" destId="{42390332-C8D0-473F-A692-06821583F47F}" srcOrd="0" destOrd="0" presId="urn:microsoft.com/office/officeart/2005/8/layout/process1"/>
    <dgm:cxn modelId="{FC490EE7-AAAA-4F76-964F-45049BDB25D2}" type="presParOf" srcId="{68A84FD7-85B3-413F-808F-F0974D3E6B33}" destId="{7323AC57-D4EE-4636-A53B-9044F160104E}" srcOrd="6" destOrd="0" presId="urn:microsoft.com/office/officeart/2005/8/layout/process1"/>
    <dgm:cxn modelId="{A081EABC-3F4E-4269-89D5-C676C0CD5172}" type="presParOf" srcId="{68A84FD7-85B3-413F-808F-F0974D3E6B33}" destId="{808D4983-C156-4522-9554-2426666474D7}" srcOrd="7" destOrd="0" presId="urn:microsoft.com/office/officeart/2005/8/layout/process1"/>
    <dgm:cxn modelId="{4F6B41BD-8B43-4A9A-B72A-3C7068705D57}" type="presParOf" srcId="{808D4983-C156-4522-9554-2426666474D7}" destId="{F174FB98-5B26-4CFD-83D0-E9ADD33B1E06}" srcOrd="0" destOrd="0" presId="urn:microsoft.com/office/officeart/2005/8/layout/process1"/>
    <dgm:cxn modelId="{3BF6126A-F992-4516-A6C7-CC93BA3EFA47}" type="presParOf" srcId="{68A84FD7-85B3-413F-808F-F0974D3E6B33}" destId="{F6528B36-003C-4C84-83BD-E2385A30FDC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EA98-A987-4B26-A242-2EA0DFD728CF}">
      <dsp:nvSpPr>
        <dsp:cNvPr id="0" name=""/>
        <dsp:cNvSpPr/>
      </dsp:nvSpPr>
      <dsp:spPr>
        <a:xfrm>
          <a:off x="4118" y="332488"/>
          <a:ext cx="1276668" cy="76600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2017</a:t>
          </a:r>
          <a:endParaRPr lang="en-US" sz="3200" kern="1200" dirty="0"/>
        </a:p>
      </dsp:txBody>
      <dsp:txXfrm>
        <a:off x="26553" y="354923"/>
        <a:ext cx="1231798" cy="721131"/>
      </dsp:txXfrm>
    </dsp:sp>
    <dsp:sp modelId="{FED08740-97AE-4005-B76B-E6AB5E3DAD81}">
      <dsp:nvSpPr>
        <dsp:cNvPr id="0" name=""/>
        <dsp:cNvSpPr/>
      </dsp:nvSpPr>
      <dsp:spPr>
        <a:xfrm>
          <a:off x="1408454" y="557182"/>
          <a:ext cx="270653" cy="3166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408454" y="620505"/>
        <a:ext cx="189457" cy="189967"/>
      </dsp:txXfrm>
    </dsp:sp>
    <dsp:sp modelId="{58241968-29A4-47BC-AC80-EE22B080CD10}">
      <dsp:nvSpPr>
        <dsp:cNvPr id="0" name=""/>
        <dsp:cNvSpPr/>
      </dsp:nvSpPr>
      <dsp:spPr>
        <a:xfrm>
          <a:off x="1791454" y="332488"/>
          <a:ext cx="1276668" cy="76600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2018</a:t>
          </a:r>
          <a:endParaRPr lang="en-US" sz="3200" kern="1200" dirty="0"/>
        </a:p>
      </dsp:txBody>
      <dsp:txXfrm>
        <a:off x="1813889" y="354923"/>
        <a:ext cx="1231798" cy="721131"/>
      </dsp:txXfrm>
    </dsp:sp>
    <dsp:sp modelId="{43E8F73F-F5FB-4D4D-87F9-25546C21D98B}">
      <dsp:nvSpPr>
        <dsp:cNvPr id="0" name=""/>
        <dsp:cNvSpPr/>
      </dsp:nvSpPr>
      <dsp:spPr>
        <a:xfrm>
          <a:off x="3195790" y="557182"/>
          <a:ext cx="270653" cy="3166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195790" y="620505"/>
        <a:ext cx="189457" cy="189967"/>
      </dsp:txXfrm>
    </dsp:sp>
    <dsp:sp modelId="{47AA088D-DB52-4D5C-A046-A8661528F6AD}">
      <dsp:nvSpPr>
        <dsp:cNvPr id="0" name=""/>
        <dsp:cNvSpPr/>
      </dsp:nvSpPr>
      <dsp:spPr>
        <a:xfrm>
          <a:off x="3578791" y="332488"/>
          <a:ext cx="1276668" cy="76600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2019</a:t>
          </a:r>
          <a:endParaRPr lang="en-US" sz="3200" kern="1200" dirty="0"/>
        </a:p>
      </dsp:txBody>
      <dsp:txXfrm>
        <a:off x="3601226" y="354923"/>
        <a:ext cx="1231798" cy="721131"/>
      </dsp:txXfrm>
    </dsp:sp>
    <dsp:sp modelId="{088C46AC-8D0E-4778-BA21-9A9D7BF7D9A8}">
      <dsp:nvSpPr>
        <dsp:cNvPr id="0" name=""/>
        <dsp:cNvSpPr/>
      </dsp:nvSpPr>
      <dsp:spPr>
        <a:xfrm>
          <a:off x="4983126" y="557182"/>
          <a:ext cx="270653" cy="3166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983126" y="620505"/>
        <a:ext cx="189457" cy="189967"/>
      </dsp:txXfrm>
    </dsp:sp>
    <dsp:sp modelId="{7323AC57-D4EE-4636-A53B-9044F160104E}">
      <dsp:nvSpPr>
        <dsp:cNvPr id="0" name=""/>
        <dsp:cNvSpPr/>
      </dsp:nvSpPr>
      <dsp:spPr>
        <a:xfrm>
          <a:off x="5366127" y="332488"/>
          <a:ext cx="1276668" cy="76600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2020</a:t>
          </a:r>
          <a:endParaRPr lang="en-US" sz="3200" kern="1200" dirty="0"/>
        </a:p>
      </dsp:txBody>
      <dsp:txXfrm>
        <a:off x="5388562" y="354923"/>
        <a:ext cx="1231798" cy="721131"/>
      </dsp:txXfrm>
    </dsp:sp>
    <dsp:sp modelId="{808D4983-C156-4522-9554-2426666474D7}">
      <dsp:nvSpPr>
        <dsp:cNvPr id="0" name=""/>
        <dsp:cNvSpPr/>
      </dsp:nvSpPr>
      <dsp:spPr>
        <a:xfrm>
          <a:off x="6785847" y="593836"/>
          <a:ext cx="270653" cy="31661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785847" y="657159"/>
        <a:ext cx="189457" cy="189967"/>
      </dsp:txXfrm>
    </dsp:sp>
    <dsp:sp modelId="{F6528B36-003C-4C84-83BD-E2385A30FDC6}">
      <dsp:nvSpPr>
        <dsp:cNvPr id="0" name=""/>
        <dsp:cNvSpPr/>
      </dsp:nvSpPr>
      <dsp:spPr>
        <a:xfrm>
          <a:off x="7153463" y="332488"/>
          <a:ext cx="1276668" cy="76600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TBD</a:t>
          </a:r>
          <a:endParaRPr lang="en-US" sz="3200" kern="1200" dirty="0"/>
        </a:p>
      </dsp:txBody>
      <dsp:txXfrm>
        <a:off x="7175898" y="354923"/>
        <a:ext cx="1231798" cy="721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/>
          <a:lstStyle>
            <a:lvl1pPr algn="r">
              <a:defRPr sz="1200"/>
            </a:lvl1pPr>
          </a:lstStyle>
          <a:p>
            <a:fld id="{E0AEDC2B-0DB8-4188-8363-FF1C9CE62C0C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 anchor="b"/>
          <a:lstStyle>
            <a:lvl1pPr algn="r">
              <a:defRPr sz="1200"/>
            </a:lvl1pPr>
          </a:lstStyle>
          <a:p>
            <a:fld id="{DF4E351C-DE38-4FEE-B5BC-F6592FE7B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5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/>
          <a:lstStyle>
            <a:lvl1pPr algn="r">
              <a:defRPr sz="1200"/>
            </a:lvl1pPr>
          </a:lstStyle>
          <a:p>
            <a:fld id="{E6B5CD00-5233-8B47-BB56-1990643FAA60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1" tIns="47164" rIns="94331" bIns="471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4331" tIns="47164" rIns="94331" bIns="471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4331" tIns="47164" rIns="94331" bIns="47164" rtlCol="0" anchor="b"/>
          <a:lstStyle>
            <a:lvl1pPr algn="r">
              <a:defRPr sz="1200"/>
            </a:lvl1pPr>
          </a:lstStyle>
          <a:p>
            <a:fld id="{D0F89A7E-C129-9145-8621-A4974F617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388" tIns="45681" rIns="91388" bIns="45681" anchor="t" anchorCtr="0">
            <a:noAutofit/>
          </a:bodyPr>
          <a:lstStyle/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5"/>
            <a:ext cx="2971800" cy="458786"/>
          </a:xfrm>
          <a:prstGeom prst="rect">
            <a:avLst/>
          </a:prstGeom>
          <a:noFill/>
          <a:ln>
            <a:noFill/>
          </a:ln>
        </p:spPr>
        <p:txBody>
          <a:bodyPr lIns="91388" tIns="45681" rIns="91388" bIns="4568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81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7A69-9331-4754-BFEC-800F7931CE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89A7E-C129-9145-8621-A4974F617E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6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2" y="4415794"/>
            <a:ext cx="5608319" cy="4183379"/>
          </a:xfrm>
          <a:prstGeom prst="rect">
            <a:avLst/>
          </a:prstGeom>
        </p:spPr>
        <p:txBody>
          <a:bodyPr lIns="91409" tIns="91409" rIns="91409" bIns="91409" anchor="t" anchorCtr="0">
            <a:noAutofit/>
          </a:bodyPr>
          <a:lstStyle/>
          <a:p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8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89A7E-C129-9145-8621-A4974F617E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9" indent="-171419">
              <a:buFont typeface="Arial" panose="020B0604020202020204" pitchFamily="34" charset="0"/>
              <a:buChar char="•"/>
            </a:pPr>
            <a:r>
              <a:rPr lang="en-US" dirty="0"/>
              <a:t>All Payer hospital revenue growth </a:t>
            </a:r>
            <a:r>
              <a:rPr lang="en-US" dirty="0" smtClean="0"/>
              <a:t>contained</a:t>
            </a:r>
          </a:p>
          <a:p>
            <a:pPr marL="171419" indent="-171419">
              <a:buFont typeface="Arial" panose="020B0604020202020204" pitchFamily="34" charset="0"/>
              <a:buChar char="•"/>
            </a:pPr>
            <a:r>
              <a:rPr lang="en-US" dirty="0" smtClean="0"/>
              <a:t>Medicare </a:t>
            </a:r>
            <a:r>
              <a:rPr lang="en-US" dirty="0"/>
              <a:t>hospital savings on track/non-hospital costs rising—need to accelerate reductions in unnecessary and preventable hospitalizations to offset “investments” in non-hospital </a:t>
            </a:r>
            <a:r>
              <a:rPr lang="en-US" dirty="0" smtClean="0"/>
              <a:t>costs</a:t>
            </a:r>
          </a:p>
          <a:p>
            <a:pPr marL="171419" indent="-171419">
              <a:buFont typeface="Arial" panose="020B0604020202020204" pitchFamily="34" charset="0"/>
              <a:buChar char="•"/>
            </a:pPr>
            <a:r>
              <a:rPr lang="en-US" dirty="0" smtClean="0"/>
              <a:t>Quality </a:t>
            </a:r>
            <a:r>
              <a:rPr lang="en-US" dirty="0"/>
              <a:t>measures on </a:t>
            </a:r>
            <a:r>
              <a:rPr lang="en-US" dirty="0" smtClean="0"/>
              <a:t>track</a:t>
            </a:r>
          </a:p>
          <a:p>
            <a:pPr marL="171419" indent="-171419">
              <a:buFont typeface="Arial" panose="020B0604020202020204" pitchFamily="34" charset="0"/>
              <a:buChar char="•"/>
            </a:pPr>
            <a:r>
              <a:rPr lang="en-US" dirty="0" smtClean="0"/>
              <a:t>Delivery </a:t>
            </a:r>
            <a:r>
              <a:rPr lang="en-US" dirty="0"/>
              <a:t>systems, payers, and regional partnerships organizing and </a:t>
            </a:r>
            <a:r>
              <a:rPr lang="en-US" dirty="0" smtClean="0"/>
              <a:t>transforming</a:t>
            </a:r>
          </a:p>
          <a:p>
            <a:pPr marL="171419" indent="-171419">
              <a:buFont typeface="Arial" panose="020B0604020202020204" pitchFamily="34" charset="0"/>
              <a:buChar char="•"/>
            </a:pPr>
            <a:r>
              <a:rPr lang="en-US" dirty="0" smtClean="0"/>
              <a:t>Stakeholder </a:t>
            </a:r>
            <a:r>
              <a:rPr lang="en-US" dirty="0"/>
              <a:t>participation contributing to </a:t>
            </a:r>
            <a:r>
              <a:rPr lang="en-US" dirty="0" smtClean="0"/>
              <a:t>success</a:t>
            </a:r>
          </a:p>
          <a:p>
            <a:pPr marL="171419" indent="-171419">
              <a:buFont typeface="Arial" panose="020B0604020202020204" pitchFamily="34" charset="0"/>
              <a:buChar char="•"/>
            </a:pPr>
            <a:r>
              <a:rPr lang="en-US" dirty="0" smtClean="0"/>
              <a:t>Generally </a:t>
            </a:r>
            <a:r>
              <a:rPr lang="en-US" dirty="0"/>
              <a:t>positive feedback from CMS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89A7E-C129-9145-8621-A4974F617E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2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Moving</a:t>
            </a:r>
            <a:r>
              <a:rPr lang="en-US" baseline="0" dirty="0"/>
              <a:t> forward we envision patient selection of providers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8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754108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480691"/>
            <a:ext cx="6858000" cy="898754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2515983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C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361553"/>
            <a:ext cx="7315200" cy="1155541"/>
          </a:xfrm>
          <a:prstGeom prst="rect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515983"/>
            <a:ext cx="228600" cy="1280160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rgbClr val="C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361553"/>
            <a:ext cx="228600" cy="11555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4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4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0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43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07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002060"/>
          </a:solidFill>
          <a:ln w="6350" cap="rnd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 descr="maryland.go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680" y="2620433"/>
            <a:ext cx="1600200" cy="742951"/>
          </a:xfrm>
          <a:prstGeom prst="rect">
            <a:avLst/>
          </a:prstGeom>
          <a:noFill/>
        </p:spPr>
      </p:pic>
      <p:pic>
        <p:nvPicPr>
          <p:cNvPr id="10" name="Picture 9" descr="HSCRC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70821" y="6031922"/>
            <a:ext cx="1408030" cy="5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53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sz="16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07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5185A8-A803-3B40-8A76-D1B5A01A80E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724" y="2590800"/>
            <a:ext cx="7315200" cy="1573338"/>
          </a:xfrm>
          <a:prstGeom prst="rect">
            <a:avLst/>
          </a:prstGeom>
          <a:noFill/>
          <a:ln w="6350" cap="rnd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464" y="2559001"/>
            <a:ext cx="228600" cy="1599761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6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Box 15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sz="16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HSCR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2438" y="6014537"/>
            <a:ext cx="1944303" cy="7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98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D4C7-8640-3744-BC60-962A88DAE811}" type="datetimeFigureOut">
              <a:rPr lang="en-US" smtClean="0">
                <a:solidFill>
                  <a:srgbClr val="464653"/>
                </a:solidFill>
              </a:rPr>
              <a:pPr/>
              <a:t>2/6/2017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334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sz="16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0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ryland.go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15049"/>
            <a:ext cx="1600200" cy="7429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sz="16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4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50784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Initial Draft for Staff Comment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352814"/>
            <a:ext cx="7315200" cy="128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3352814"/>
            <a:ext cx="228600" cy="1280160"/>
          </a:xfrm>
          <a:prstGeom prst="rect">
            <a:avLst/>
          </a:prstGeom>
          <a:solidFill>
            <a:srgbClr val="002060"/>
          </a:solidFill>
          <a:ln w="6350" cap="rnd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Picture 2" descr="maryland.gov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15049"/>
            <a:ext cx="1600200" cy="74295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D4C7-8640-3744-BC60-962A88DAE811}" type="datetimeFigureOut">
              <a:rPr lang="en-US" smtClean="0">
                <a:solidFill>
                  <a:srgbClr val="464653"/>
                </a:solidFill>
              </a:rPr>
              <a:pPr/>
              <a:t>2/6/2017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304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D4C7-8640-3744-BC60-962A88DAE811}" type="datetimeFigureOut">
              <a:rPr lang="en-US" smtClean="0">
                <a:solidFill>
                  <a:srgbClr val="DDE9EC"/>
                </a:solidFill>
              </a:rPr>
              <a:pPr/>
              <a:t>2/6/2017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75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D4C7-8640-3744-BC60-962A88DAE811}" type="datetimeFigureOut">
              <a:rPr lang="en-US" smtClean="0">
                <a:solidFill>
                  <a:srgbClr val="464653"/>
                </a:solidFill>
              </a:rPr>
              <a:pPr/>
              <a:t>2/6/2017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7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D4C7-8640-3744-BC60-962A88DAE811}" type="datetimeFigureOut">
              <a:rPr lang="en-US" smtClean="0">
                <a:solidFill>
                  <a:srgbClr val="464653"/>
                </a:solidFill>
              </a:rPr>
              <a:pPr/>
              <a:t>2/6/2017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99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50784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Initial Draft for Staff Comment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3352814"/>
            <a:ext cx="7315200" cy="128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352814"/>
            <a:ext cx="228600" cy="1280160"/>
          </a:xfrm>
          <a:prstGeom prst="rect">
            <a:avLst/>
          </a:prstGeom>
          <a:solidFill>
            <a:srgbClr val="002060"/>
          </a:solidFill>
          <a:ln w="6350" cap="rnd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9580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Box 15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HSCR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8234" y="211721"/>
            <a:ext cx="1841932" cy="74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Initial Draft for Staff Comment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5185A8-A803-3B40-8A76-D1B5A01A8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Initial Draft for Staff Comment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A6EE-6F06-4E6D-B29B-038C3C4E3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5AD4C7-8640-3744-BC60-962A88DAE811}" type="datetimeFigureOut">
              <a:rPr lang="en-US" smtClean="0">
                <a:solidFill>
                  <a:srgbClr val="464653"/>
                </a:solidFill>
              </a:rPr>
              <a:pPr/>
              <a:t>2/6/2017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5185A8-A803-3B40-8A76-D1B5A01A80E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281896" y="3773102"/>
            <a:ext cx="6858000" cy="1070465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All-Payer Model Update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107875" y="5146832"/>
            <a:ext cx="7032021" cy="48741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400" dirty="0" smtClean="0">
                <a:latin typeface="+mn-lt"/>
                <a:ea typeface="Calibri"/>
                <a:cs typeface="Calibri"/>
                <a:sym typeface="Calibri"/>
              </a:rPr>
              <a:t>February 10, 2017</a:t>
            </a:r>
            <a:endParaRPr lang="en-US" sz="2400" dirty="0"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Second Term Proposal: “Progression Plan” Highlights</a:t>
            </a:r>
            <a:endParaRPr lang="en-US" sz="2800" dirty="0"/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Second term beginning in 2019</a:t>
            </a:r>
          </a:p>
          <a:p>
            <a:pPr>
              <a:defRPr/>
            </a:pPr>
            <a:r>
              <a:rPr lang="en-US" dirty="0" smtClean="0"/>
              <a:t>Build on global revenue model and continue transformation 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ayment and delivery alignment beyond hospitals</a:t>
            </a:r>
          </a:p>
          <a:p>
            <a:pPr>
              <a:defRPr/>
            </a:pPr>
            <a:r>
              <a:rPr lang="en-US" dirty="0" smtClean="0"/>
              <a:t>Comprehensive Primary Care Model (begins 2018)</a:t>
            </a:r>
          </a:p>
          <a:p>
            <a:pPr>
              <a:defRPr/>
            </a:pPr>
            <a:r>
              <a:rPr lang="en-US" dirty="0"/>
              <a:t>Dual Eligibles </a:t>
            </a:r>
            <a:r>
              <a:rPr lang="en-US" dirty="0" smtClean="0"/>
              <a:t>ACO</a:t>
            </a:r>
          </a:p>
          <a:p>
            <a:pPr>
              <a:defRPr/>
            </a:pPr>
            <a:r>
              <a:rPr lang="en-US" dirty="0" smtClean="0"/>
              <a:t>MACRA bonus-eligible </a:t>
            </a:r>
            <a:r>
              <a:rPr lang="en-US" dirty="0"/>
              <a:t>programs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5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ookman Old Style"/>
              <a:buNone/>
            </a:pPr>
            <a:r>
              <a:rPr lang="en-US" sz="2800" dirty="0"/>
              <a:t>Progression Plan: Key Strategies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335892"/>
            <a:ext cx="8229600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457200">
              <a:lnSpc>
                <a:spcPct val="80000"/>
              </a:lnSpc>
              <a:spcAft>
                <a:spcPts val="600"/>
              </a:spcAft>
              <a:buSzPct val="76158"/>
              <a:buFont typeface="+mj-lt"/>
              <a:buAutoNum type="romanUcPeriod"/>
            </a:pPr>
            <a:r>
              <a:rPr lang="en-US" sz="2400" b="1" dirty="0"/>
              <a:t>Foster accountability </a:t>
            </a:r>
            <a:r>
              <a:rPr lang="en-US" sz="2400" dirty="0"/>
              <a:t>for care and health outcomes by supporting providers as they organize to take responsibility for groups of patients/a population in a geographic area. </a:t>
            </a:r>
          </a:p>
          <a:p>
            <a:pPr marL="571500" indent="-571500" defTabSz="457200">
              <a:lnSpc>
                <a:spcPct val="80000"/>
              </a:lnSpc>
              <a:spcAft>
                <a:spcPts val="600"/>
              </a:spcAft>
              <a:buSzPct val="76158"/>
              <a:buFont typeface="+mj-lt"/>
              <a:buAutoNum type="romanUcPeriod"/>
            </a:pPr>
            <a:r>
              <a:rPr lang="en-US" sz="2400" b="1" dirty="0"/>
              <a:t>Align measures and incentives </a:t>
            </a:r>
            <a:r>
              <a:rPr lang="en-US" sz="2400" dirty="0"/>
              <a:t>for all providers to work together, along with payers and health care consumers, on achieving common </a:t>
            </a:r>
            <a:r>
              <a:rPr lang="en-US" sz="2400" dirty="0" smtClean="0"/>
              <a:t>goals.</a:t>
            </a:r>
            <a:endParaRPr lang="en-US" sz="2400" dirty="0"/>
          </a:p>
          <a:p>
            <a:pPr marL="571500" indent="-571500" defTabSz="457200">
              <a:lnSpc>
                <a:spcPct val="80000"/>
              </a:lnSpc>
              <a:spcAft>
                <a:spcPts val="600"/>
              </a:spcAft>
              <a:buSzPct val="76158"/>
              <a:buFont typeface="+mj-lt"/>
              <a:buAutoNum type="romanUcPeriod"/>
            </a:pPr>
            <a:r>
              <a:rPr lang="en-US" sz="2400" b="1" dirty="0"/>
              <a:t>Encourage and develop payment and delivery system transformation </a:t>
            </a:r>
            <a:r>
              <a:rPr lang="en-US" sz="2400" dirty="0"/>
              <a:t>to drive coordinated efforts and system-wide goals.</a:t>
            </a:r>
          </a:p>
          <a:p>
            <a:pPr marL="571500" indent="-571500" defTabSz="457200">
              <a:lnSpc>
                <a:spcPct val="80000"/>
              </a:lnSpc>
              <a:spcAft>
                <a:spcPts val="600"/>
              </a:spcAft>
              <a:buSzPct val="76158"/>
              <a:buFont typeface="+mj-lt"/>
              <a:buAutoNum type="romanUcPeriod"/>
            </a:pPr>
            <a:r>
              <a:rPr lang="en-US" sz="2400" b="1" dirty="0"/>
              <a:t>Ensure availability of tools </a:t>
            </a:r>
            <a:r>
              <a:rPr lang="en-US" sz="2400" dirty="0"/>
              <a:t>to support all types of providers in achieving transformation goals.</a:t>
            </a:r>
          </a:p>
          <a:p>
            <a:pPr marL="571500" indent="-571500" defTabSz="457200">
              <a:lnSpc>
                <a:spcPct val="80000"/>
              </a:lnSpc>
              <a:spcAft>
                <a:spcPts val="600"/>
              </a:spcAft>
              <a:buSzPct val="76158"/>
              <a:buFont typeface="+mj-lt"/>
              <a:buAutoNum type="romanUcPeriod"/>
            </a:pPr>
            <a:r>
              <a:rPr lang="en-US" sz="2400" b="1" dirty="0"/>
              <a:t>Devote resources to increasing consumer engagement </a:t>
            </a:r>
            <a:r>
              <a:rPr lang="en-US" sz="2400" dirty="0"/>
              <a:t>for consumer-driven and person-centered approaches.</a:t>
            </a:r>
          </a:p>
        </p:txBody>
      </p:sp>
    </p:spTree>
    <p:extLst>
      <p:ext uri="{BB962C8B-B14F-4D97-AF65-F5344CB8AC3E}">
        <p14:creationId xmlns:p14="http://schemas.microsoft.com/office/powerpoint/2010/main" val="1680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Timeline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5677" y="3417849"/>
            <a:ext cx="5496346" cy="2331870"/>
            <a:chOff x="573974" y="-164954"/>
            <a:chExt cx="6944015" cy="3109162"/>
          </a:xfrm>
        </p:grpSpPr>
        <p:grpSp>
          <p:nvGrpSpPr>
            <p:cNvPr id="21" name="Group 20"/>
            <p:cNvGrpSpPr/>
            <p:nvPr/>
          </p:nvGrpSpPr>
          <p:grpSpPr>
            <a:xfrm>
              <a:off x="2773782" y="-133559"/>
              <a:ext cx="4744207" cy="3033328"/>
              <a:chOff x="2773782" y="-133559"/>
              <a:chExt cx="4744207" cy="303332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288551" y="2366289"/>
                <a:ext cx="3229438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73782" y="-133559"/>
                <a:ext cx="2249819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Primary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Care model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Geographic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incentives in value based payments</a:t>
                </a: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105794" y="-133559"/>
              <a:ext cx="2314022" cy="307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</a:rPr>
                <a:t>Geographic </a:t>
              </a:r>
              <a:r>
                <a:rPr lang="en-US" dirty="0" smtClean="0">
                  <a:solidFill>
                    <a:prstClr val="black"/>
                  </a:solidFill>
                </a:rPr>
                <a:t>partners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</a:rPr>
                <a:t>and ACOs take on more responsibility</a:t>
              </a:r>
              <a:endParaRPr lang="en-US" dirty="0">
                <a:solidFill>
                  <a:prstClr val="black"/>
                </a:solidFill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</a:rPr>
                <a:t>Dual E</a:t>
              </a:r>
              <a:r>
                <a:rPr lang="en-US" dirty="0" smtClean="0">
                  <a:solidFill>
                    <a:prstClr val="black"/>
                  </a:solidFill>
                </a:rPr>
                <a:t>ligible ACOs</a:t>
              </a:r>
              <a:endParaRPr lang="en-US" dirty="0">
                <a:solidFill>
                  <a:srgbClr val="C00000"/>
                </a:solidFill>
              </a:endParaRPr>
            </a:p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73974" y="-164954"/>
              <a:ext cx="2117615" cy="3056622"/>
              <a:chOff x="620361" y="-995584"/>
              <a:chExt cx="2117615" cy="305662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72751" y="1527558"/>
                <a:ext cx="1965225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0361" y="-995584"/>
                <a:ext cx="2101557" cy="23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Care Redesign Amendment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Negotiations with CMS for second term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439459" y="3509355"/>
            <a:ext cx="1393384" cy="1634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Post-acute</a:t>
            </a:r>
            <a:endParaRPr lang="en-US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Behavioral </a:t>
            </a:r>
            <a:r>
              <a:rPr lang="en-US" dirty="0" smtClean="0">
                <a:solidFill>
                  <a:prstClr val="black"/>
                </a:solidFill>
              </a:rPr>
              <a:t>health</a:t>
            </a:r>
            <a:endParaRPr lang="en-US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Long-term care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398591" y="2150045"/>
          <a:ext cx="8434251" cy="143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71795" y="1548154"/>
            <a:ext cx="1735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 smtClean="0">
                <a:solidFill>
                  <a:srgbClr val="002060"/>
                </a:solidFill>
              </a:rPr>
              <a:t>MACRA bonus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available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6932" y="1395754"/>
            <a:ext cx="1944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Begin to implement </a:t>
            </a:r>
            <a:r>
              <a:rPr lang="en-US" sz="1600" dirty="0" smtClean="0">
                <a:solidFill>
                  <a:srgbClr val="002060"/>
                </a:solidFill>
              </a:rPr>
              <a:t>MACRA bonus eligible models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48" y="1395754"/>
            <a:ext cx="106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MACRA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8591" y="1686361"/>
            <a:ext cx="1487961" cy="46368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7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All-Payer Model</a:t>
            </a:r>
            <a:r>
              <a:rPr lang="en-US" dirty="0" smtClean="0"/>
              <a:t>: Performance to Date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8" y="1185864"/>
            <a:ext cx="7443311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Major Impact of Federal Legislation Referred to as “MACRA” </a:t>
            </a:r>
            <a:r>
              <a:rPr lang="en-US" sz="2000" dirty="0" smtClean="0"/>
              <a:t>(</a:t>
            </a:r>
            <a:r>
              <a:rPr lang="en-US" sz="2000" dirty="0"/>
              <a:t>Medicare Access and CHIP Reauthorization Act of </a:t>
            </a:r>
            <a:r>
              <a:rPr lang="en-US" sz="2000" dirty="0" smtClean="0"/>
              <a:t>2015)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49378"/>
            <a:ext cx="8229600" cy="50477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Bi-partisan federal </a:t>
            </a:r>
            <a:r>
              <a:rPr lang="en-US" sz="2400" dirty="0"/>
              <a:t>legislation referred to as MACRA dramatically alters physician reimbursement for Medicare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Focuses on moving from volume to value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Physicians subject to potential payment reductions (or bonuses) up to 9% by 2022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Creates 5% bonus for physicians in Advanced </a:t>
            </a:r>
            <a:r>
              <a:rPr lang="en-US" sz="2400" dirty="0"/>
              <a:t>Alternative Payment Models </a:t>
            </a:r>
            <a:r>
              <a:rPr lang="en-US" sz="2400" dirty="0" smtClean="0"/>
              <a:t>(“Advanced APMs”)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>
                <a:sym typeface="Calibri"/>
              </a:rPr>
              <a:t>Maryland </a:t>
            </a:r>
            <a:r>
              <a:rPr lang="en-US" sz="2400" dirty="0">
                <a:sym typeface="Calibri"/>
              </a:rPr>
              <a:t>will adapt its approaches to optimize opportunities </a:t>
            </a:r>
            <a:r>
              <a:rPr lang="en-US" sz="2400" dirty="0" smtClean="0">
                <a:sym typeface="Calibri"/>
              </a:rPr>
              <a:t>for MACRA bonuses that </a:t>
            </a:r>
            <a:r>
              <a:rPr lang="en-US" sz="2400" dirty="0">
                <a:sym typeface="Calibri"/>
              </a:rPr>
              <a:t>can </a:t>
            </a:r>
            <a:r>
              <a:rPr lang="en-US" sz="2400" dirty="0" smtClean="0">
                <a:sym typeface="Calibri"/>
              </a:rPr>
              <a:t>align </a:t>
            </a:r>
            <a:r>
              <a:rPr lang="en-US" sz="2400" dirty="0">
                <a:sym typeface="Calibri"/>
              </a:rPr>
              <a:t>performance </a:t>
            </a:r>
            <a:r>
              <a:rPr lang="en-US" sz="2400" dirty="0" smtClean="0">
                <a:sym typeface="Calibri"/>
              </a:rPr>
              <a:t>goals under the All-Payer Model</a:t>
            </a:r>
          </a:p>
          <a:p>
            <a:pPr lvl="1">
              <a:spcBef>
                <a:spcPts val="0"/>
              </a:spcBef>
            </a:pPr>
            <a:endParaRPr lang="en-US" sz="2000" dirty="0">
              <a:sym typeface="Calibri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sz="16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2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7393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latin typeface="Bookman Old Style" panose="02050604050505020204" pitchFamily="18" charset="0"/>
              </a:rPr>
              <a:t>Maryland Comprehensive Primary Care Program: Summary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08065" y="2998515"/>
            <a:ext cx="3471863" cy="19093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013" ker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1030391" y="4220455"/>
            <a:ext cx="1392452" cy="13068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Patient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Centered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Home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79428" y="3199152"/>
            <a:ext cx="2168202" cy="8145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Care Transformation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Organization</a:t>
            </a:r>
          </a:p>
        </p:txBody>
      </p:sp>
      <p:sp>
        <p:nvSpPr>
          <p:cNvPr id="7" name="Rounded Rectangle 31"/>
          <p:cNvSpPr>
            <a:spLocks noChangeArrowheads="1"/>
          </p:cNvSpPr>
          <p:nvPr/>
        </p:nvSpPr>
        <p:spPr bwMode="auto">
          <a:xfrm>
            <a:off x="3944172" y="2205792"/>
            <a:ext cx="1390207" cy="489817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Coordinating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Entity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572192" y="3112653"/>
            <a:ext cx="2292958" cy="9010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Care Transformation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Organization</a:t>
            </a:r>
          </a:p>
        </p:txBody>
      </p:sp>
      <p:sp>
        <p:nvSpPr>
          <p:cNvPr id="10" name="Rounded Rectangle 3"/>
          <p:cNvSpPr>
            <a:spLocks noChangeArrowheads="1"/>
          </p:cNvSpPr>
          <p:nvPr/>
        </p:nvSpPr>
        <p:spPr bwMode="auto">
          <a:xfrm>
            <a:off x="2921514" y="4220456"/>
            <a:ext cx="1291713" cy="130681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Patient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Centered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Home</a:t>
            </a:r>
          </a:p>
        </p:txBody>
      </p:sp>
      <p:sp>
        <p:nvSpPr>
          <p:cNvPr id="11" name="Rounded Rectangle 3"/>
          <p:cNvSpPr>
            <a:spLocks noChangeArrowheads="1"/>
          </p:cNvSpPr>
          <p:nvPr/>
        </p:nvSpPr>
        <p:spPr bwMode="auto">
          <a:xfrm>
            <a:off x="5048205" y="4240747"/>
            <a:ext cx="1178483" cy="128652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Patient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Centered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Home</a:t>
            </a:r>
          </a:p>
        </p:txBody>
      </p:sp>
      <p:sp>
        <p:nvSpPr>
          <p:cNvPr id="12" name="Rounded Rectangle 3"/>
          <p:cNvSpPr>
            <a:spLocks noChangeArrowheads="1"/>
          </p:cNvSpPr>
          <p:nvPr/>
        </p:nvSpPr>
        <p:spPr bwMode="auto">
          <a:xfrm>
            <a:off x="6647517" y="4220453"/>
            <a:ext cx="1346799" cy="130681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Patient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Centered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Home</a:t>
            </a:r>
          </a:p>
        </p:txBody>
      </p:sp>
      <p:cxnSp>
        <p:nvCxnSpPr>
          <p:cNvPr id="13" name="Straight Connector 12"/>
          <p:cNvCxnSpPr>
            <a:stCxn id="7" idx="2"/>
            <a:endCxn id="6" idx="0"/>
          </p:cNvCxnSpPr>
          <p:nvPr/>
        </p:nvCxnSpPr>
        <p:spPr bwMode="auto">
          <a:xfrm flipH="1">
            <a:off x="2563529" y="2695609"/>
            <a:ext cx="2075747" cy="503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" idx="2"/>
            <a:endCxn id="9" idx="0"/>
          </p:cNvCxnSpPr>
          <p:nvPr/>
        </p:nvCxnSpPr>
        <p:spPr bwMode="auto">
          <a:xfrm>
            <a:off x="4639276" y="2695609"/>
            <a:ext cx="2079395" cy="417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5" idx="0"/>
          </p:cNvCxnSpPr>
          <p:nvPr/>
        </p:nvCxnSpPr>
        <p:spPr bwMode="auto">
          <a:xfrm flipH="1">
            <a:off x="1726617" y="4016188"/>
            <a:ext cx="491585" cy="2042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10" idx="0"/>
          </p:cNvCxnSpPr>
          <p:nvPr/>
        </p:nvCxnSpPr>
        <p:spPr bwMode="auto">
          <a:xfrm>
            <a:off x="3153240" y="4016188"/>
            <a:ext cx="414131" cy="2042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11" idx="0"/>
          </p:cNvCxnSpPr>
          <p:nvPr/>
        </p:nvCxnSpPr>
        <p:spPr bwMode="auto">
          <a:xfrm flipH="1">
            <a:off x="5637447" y="4045187"/>
            <a:ext cx="375516" cy="195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0"/>
          </p:cNvCxnSpPr>
          <p:nvPr/>
        </p:nvCxnSpPr>
        <p:spPr bwMode="auto">
          <a:xfrm>
            <a:off x="6872545" y="4024894"/>
            <a:ext cx="448372" cy="1955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286781" y="1522726"/>
            <a:ext cx="68320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CMS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3" idx="2"/>
            <a:endCxn id="7" idx="0"/>
          </p:cNvCxnSpPr>
          <p:nvPr/>
        </p:nvCxnSpPr>
        <p:spPr bwMode="auto">
          <a:xfrm>
            <a:off x="4628381" y="1922836"/>
            <a:ext cx="10895" cy="282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08" y="2938905"/>
            <a:ext cx="1598129" cy="123588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3907274" y="4013655"/>
            <a:ext cx="1276350" cy="16113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/>
              <a:t>Maryland Primary Care Model: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What </a:t>
            </a:r>
            <a:r>
              <a:rPr lang="en-US" sz="2000" dirty="0"/>
              <a:t>does a transformed practice look like </a:t>
            </a:r>
            <a:r>
              <a:rPr lang="en-US" sz="2000" dirty="0" smtClean="0"/>
              <a:t>to a patient?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88026"/>
            <a:ext cx="8229600" cy="493776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I am a Medicare beneficiary 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Provider selection by my historical preference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I have a team caring for me led by my Doctor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My practice has expanded office hours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I can  take advantage of open access and flexible scheduling: </a:t>
            </a:r>
          </a:p>
          <a:p>
            <a:pPr lvl="1">
              <a:spcAft>
                <a:spcPts val="600"/>
              </a:spcAft>
            </a:pPr>
            <a:r>
              <a:rPr lang="en-US" sz="2300" dirty="0"/>
              <a:t>Telemedicine, group visits, home visits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My care team knows me and speaks my language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My records are available to all of my providers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I get alerts from care team for important issues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My Care Managers help smooth transitions of care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I get Medication support and as much information as I need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I can get community and social support linkages (e.g., transportation, safe housing)</a:t>
            </a:r>
          </a:p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82" y="1418304"/>
            <a:ext cx="2213637" cy="17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3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Maryland’s All-Payer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Goal:  </a:t>
            </a:r>
          </a:p>
          <a:p>
            <a:r>
              <a:rPr lang="en-US" sz="3100" dirty="0" smtClean="0"/>
              <a:t>Fundamentally </a:t>
            </a:r>
            <a:r>
              <a:rPr lang="en-US" sz="3100" dirty="0"/>
              <a:t>transform the Maryland health care </a:t>
            </a:r>
            <a:r>
              <a:rPr lang="en-US" sz="3100" dirty="0" smtClean="0"/>
              <a:t>system</a:t>
            </a:r>
          </a:p>
          <a:p>
            <a:pPr lvl="1" algn="just">
              <a:lnSpc>
                <a:spcPct val="200000"/>
              </a:lnSpc>
            </a:pPr>
            <a:r>
              <a:rPr lang="en-US" sz="3100" dirty="0" smtClean="0"/>
              <a:t>Provide </a:t>
            </a:r>
            <a:r>
              <a:rPr lang="en-US" sz="3100" dirty="0"/>
              <a:t>person-centered </a:t>
            </a:r>
            <a:r>
              <a:rPr lang="en-US" sz="3100" dirty="0" smtClean="0"/>
              <a:t>care</a:t>
            </a:r>
            <a:endParaRPr lang="en-US" sz="3500" dirty="0" smtClean="0"/>
          </a:p>
          <a:p>
            <a:pPr lvl="1" algn="just">
              <a:lnSpc>
                <a:spcPct val="200000"/>
              </a:lnSpc>
            </a:pPr>
            <a:r>
              <a:rPr lang="en-US" sz="3100" dirty="0" smtClean="0"/>
              <a:t>Improve care delivery and outcomes</a:t>
            </a:r>
            <a:endParaRPr lang="en-US" sz="3500" dirty="0" smtClean="0"/>
          </a:p>
          <a:p>
            <a:pPr lvl="1" algn="just">
              <a:lnSpc>
                <a:spcPct val="200000"/>
              </a:lnSpc>
            </a:pPr>
            <a:r>
              <a:rPr lang="en-US" sz="3100" dirty="0" smtClean="0"/>
              <a:t>Moderate </a:t>
            </a:r>
            <a:r>
              <a:rPr lang="en-US" sz="3100" dirty="0"/>
              <a:t>the growth in </a:t>
            </a:r>
            <a:r>
              <a:rPr lang="en-US" sz="3100" dirty="0" smtClean="0"/>
              <a:t>costs</a:t>
            </a:r>
          </a:p>
          <a:p>
            <a:pPr algn="just"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4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11"/>
            <a:ext cx="8229600" cy="990600"/>
          </a:xfrm>
        </p:spPr>
        <p:txBody>
          <a:bodyPr/>
          <a:lstStyle/>
          <a:p>
            <a:r>
              <a:rPr lang="en-US" dirty="0" smtClean="0"/>
              <a:t>Maryland’s All-Payer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5711"/>
            <a:ext cx="8229600" cy="49377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Background:  </a:t>
            </a:r>
            <a:endParaRPr lang="en-US" sz="3200" b="1" dirty="0"/>
          </a:p>
          <a:p>
            <a:pPr>
              <a:lnSpc>
                <a:spcPct val="120000"/>
              </a:lnSpc>
            </a:pPr>
            <a:r>
              <a:rPr lang="en-US" sz="3100" dirty="0" smtClean="0"/>
              <a:t>5-year Agreement </a:t>
            </a:r>
            <a:r>
              <a:rPr lang="en-US" sz="3100" dirty="0"/>
              <a:t>with </a:t>
            </a:r>
            <a:r>
              <a:rPr lang="en-US" sz="3100" dirty="0" smtClean="0"/>
              <a:t>the Centers </a:t>
            </a:r>
            <a:r>
              <a:rPr lang="en-US" sz="3100" dirty="0"/>
              <a:t>for Medicare &amp; Medicaid </a:t>
            </a:r>
            <a:r>
              <a:rPr lang="en-US" sz="3100" dirty="0" smtClean="0"/>
              <a:t>Services (CMS), 2014 – 2018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Under Affordable Care Act (ACA) provisions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Care Redesign Amendment approved Sept. 2016</a:t>
            </a:r>
          </a:p>
          <a:p>
            <a:pPr>
              <a:lnSpc>
                <a:spcPct val="150000"/>
              </a:lnSpc>
            </a:pPr>
            <a:r>
              <a:rPr lang="en-US" sz="3100" dirty="0" smtClean="0"/>
              <a:t>Proposal for second term filed in Dec 2016</a:t>
            </a:r>
          </a:p>
          <a:p>
            <a:pPr>
              <a:lnSpc>
                <a:spcPct val="150000"/>
              </a:lnSpc>
            </a:pPr>
            <a:r>
              <a:rPr lang="en-US" sz="3100" dirty="0" smtClean="0"/>
              <a:t>Importance of the All-Payer Model</a:t>
            </a:r>
          </a:p>
        </p:txBody>
      </p:sp>
    </p:spTree>
    <p:extLst>
      <p:ext uri="{BB962C8B-B14F-4D97-AF65-F5344CB8AC3E}">
        <p14:creationId xmlns:p14="http://schemas.microsoft.com/office/powerpoint/2010/main" val="29026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11"/>
            <a:ext cx="8229600" cy="990600"/>
          </a:xfrm>
        </p:spPr>
        <p:txBody>
          <a:bodyPr/>
          <a:lstStyle/>
          <a:p>
            <a:r>
              <a:rPr lang="en-US" dirty="0" smtClean="0"/>
              <a:t>Maryland’s All-Payer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9532"/>
            <a:ext cx="8229600" cy="4937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/>
              <a:t>Status:  </a:t>
            </a:r>
            <a:endParaRPr lang="en-US" sz="3200" b="1" dirty="0"/>
          </a:p>
          <a:p>
            <a:r>
              <a:rPr lang="en-US" sz="3100" dirty="0" smtClean="0"/>
              <a:t>At start of the 4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year, Maryland is meeting the requirements of the agreement with CMS</a:t>
            </a:r>
          </a:p>
          <a:p>
            <a:pPr lvl="1">
              <a:defRPr/>
            </a:pPr>
            <a:r>
              <a:rPr lang="en-US" altLang="en-US" sz="2800" dirty="0" smtClean="0"/>
              <a:t>All hospitals on global revenue agreements since 2014</a:t>
            </a:r>
          </a:p>
          <a:p>
            <a:pPr lvl="1">
              <a:defRPr/>
            </a:pPr>
            <a:r>
              <a:rPr lang="en-US" altLang="en-US" sz="2800" dirty="0" smtClean="0"/>
              <a:t>Savings and quality requirements are on track</a:t>
            </a:r>
          </a:p>
          <a:p>
            <a:pPr lvl="1">
              <a:defRPr/>
            </a:pPr>
            <a:r>
              <a:rPr lang="en-US" altLang="en-US" sz="2800" dirty="0" smtClean="0"/>
              <a:t>Stakeholders organizing and changing delivery</a:t>
            </a:r>
          </a:p>
          <a:p>
            <a:pPr lvl="1">
              <a:defRPr/>
            </a:pPr>
            <a:r>
              <a:rPr lang="en-US" altLang="en-US" sz="2800" dirty="0" smtClean="0"/>
              <a:t>Generally </a:t>
            </a:r>
            <a:r>
              <a:rPr lang="en-US" altLang="en-US" sz="2800" dirty="0"/>
              <a:t>positive feedback from </a:t>
            </a:r>
            <a:r>
              <a:rPr lang="en-US" altLang="en-US" sz="2800" dirty="0" smtClean="0"/>
              <a:t>CMS</a:t>
            </a:r>
          </a:p>
          <a:p>
            <a:pPr lvl="2">
              <a:defRPr/>
            </a:pPr>
            <a:r>
              <a:rPr lang="en-US" altLang="en-US" sz="2400" dirty="0" smtClean="0"/>
              <a:t>Basis for new model for rural hospitals in Pennsylvania</a:t>
            </a:r>
            <a:endParaRPr lang="en-US" altLang="en-US" sz="2400" dirty="0"/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217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Redesign </a:t>
            </a:r>
            <a:r>
              <a:rPr lang="en-US" dirty="0" smtClean="0"/>
              <a:t>Amendment: Approved by CMS in September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742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Providers </a:t>
            </a:r>
            <a:r>
              <a:rPr lang="en-US" dirty="0"/>
              <a:t>called for alignment strategies </a:t>
            </a:r>
          </a:p>
          <a:p>
            <a:r>
              <a:rPr lang="en-US" dirty="0"/>
              <a:t>Care Redesign Amendment </a:t>
            </a:r>
            <a:r>
              <a:rPr lang="en-US" dirty="0" smtClean="0"/>
              <a:t>allows hospitals </a:t>
            </a:r>
            <a:r>
              <a:rPr lang="en-US" dirty="0"/>
              <a:t>to participate in </a:t>
            </a:r>
            <a:r>
              <a:rPr lang="en-US" dirty="0" smtClean="0"/>
              <a:t>care redesign with physicians, nursing homes, and others:</a:t>
            </a:r>
            <a:endParaRPr lang="en-US" dirty="0"/>
          </a:p>
          <a:p>
            <a:pPr lvl="1"/>
            <a:r>
              <a:rPr lang="en-US" dirty="0" smtClean="0"/>
              <a:t>Access to Medicare data</a:t>
            </a:r>
            <a:endParaRPr lang="en-US" dirty="0"/>
          </a:p>
          <a:p>
            <a:pPr lvl="1"/>
            <a:r>
              <a:rPr lang="en-US" dirty="0" smtClean="0"/>
              <a:t>Approvals for hospitals to share </a:t>
            </a:r>
            <a:r>
              <a:rPr lang="en-US" dirty="0"/>
              <a:t>resources and pay </a:t>
            </a:r>
            <a:r>
              <a:rPr lang="en-US" dirty="0" smtClean="0"/>
              <a:t>incentives based </a:t>
            </a:r>
            <a:r>
              <a:rPr lang="en-US" dirty="0"/>
              <a:t>on savings </a:t>
            </a:r>
            <a:r>
              <a:rPr lang="en-US" dirty="0" smtClean="0"/>
              <a:t>to other providers</a:t>
            </a:r>
          </a:p>
          <a:p>
            <a:pPr lvl="1"/>
            <a:r>
              <a:rPr lang="en-US" dirty="0" smtClean="0"/>
              <a:t>Flexibility to create ongoing care </a:t>
            </a:r>
            <a:r>
              <a:rPr lang="en-US" dirty="0"/>
              <a:t>redesign programs </a:t>
            </a:r>
          </a:p>
          <a:p>
            <a:pPr lvl="1"/>
            <a:r>
              <a:rPr lang="en-US" dirty="0"/>
              <a:t>State working to align Amendment with MACRA </a:t>
            </a:r>
            <a:r>
              <a:rPr lang="en-US" dirty="0" smtClean="0"/>
              <a:t>requirements</a:t>
            </a:r>
            <a:endParaRPr lang="en-US" dirty="0"/>
          </a:p>
          <a:p>
            <a:r>
              <a:rPr lang="en-US" dirty="0" smtClean="0"/>
              <a:t>Legal documents are still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Care Redesign </a:t>
            </a:r>
            <a:r>
              <a:rPr lang="en-US" sz="2900" dirty="0" smtClean="0"/>
              <a:t>Amendment: </a:t>
            </a:r>
            <a:r>
              <a:rPr lang="en-US" sz="2900" dirty="0"/>
              <a:t>Two Initial Programs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4939640"/>
              </p:ext>
            </p:extLst>
          </p:nvPr>
        </p:nvGraphicFramePr>
        <p:xfrm>
          <a:off x="457200" y="2667458"/>
          <a:ext cx="3924677" cy="352511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924677"/>
              </a:tblGrid>
              <a:tr h="8337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Gill Sans MT" panose="020B0502020104020203" pitchFamily="34" charset="0"/>
                        </a:rPr>
                        <a:t>Hospital Care Improvement Program (HCIP)</a:t>
                      </a:r>
                    </a:p>
                  </a:txBody>
                  <a:tcPr marL="113621" marR="11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91340">
                <a:tc>
                  <a:txBody>
                    <a:bodyPr/>
                    <a:lstStyle/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Designed for hospitals and providers practicing at hospitals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Focus on efficient inpatient care and effective transitions of care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1" dirty="0" smtClean="0">
                          <a:latin typeface="Gill Sans MT" panose="020B0502020104020203" pitchFamily="34" charset="0"/>
                        </a:rPr>
                        <a:t>Goal</a:t>
                      </a:r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: Facilitate improvements in hospital care that</a:t>
                      </a:r>
                      <a:r>
                        <a:rPr lang="en-US" sz="2000" baseline="0" dirty="0" smtClean="0">
                          <a:latin typeface="Gill Sans MT" panose="020B0502020104020203" pitchFamily="34" charset="0"/>
                        </a:rPr>
                        <a:t> result in care improvements and efficiency</a:t>
                      </a:r>
                    </a:p>
                  </a:txBody>
                  <a:tcPr marL="113621" marR="11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304800"/>
          </a:xfrm>
          <a:prstGeom prst="rect">
            <a:avLst/>
          </a:prstGeom>
        </p:spPr>
        <p:txBody>
          <a:bodyPr/>
          <a:lstStyle/>
          <a:p>
            <a:fld id="{8453F3BE-3ECE-49C5-92CD-6E5A906CDF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81497"/>
            <a:ext cx="8229600" cy="13750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smtClean="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smtClean="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smtClean="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smtClean="0"/>
            </a:lvl9pPr>
          </a:lstStyle>
          <a:p>
            <a:r>
              <a:rPr lang="en-US" sz="2400" dirty="0"/>
              <a:t>Two initial care redesign programs aim to align hospitals and other providers</a:t>
            </a:r>
          </a:p>
          <a:p>
            <a:r>
              <a:rPr lang="en-US" sz="2400" dirty="0"/>
              <a:t>Voluntary participation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431328"/>
              </p:ext>
            </p:extLst>
          </p:nvPr>
        </p:nvGraphicFramePr>
        <p:xfrm>
          <a:off x="4572000" y="2667458"/>
          <a:ext cx="3966926" cy="352597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966926"/>
              </a:tblGrid>
              <a:tr h="8337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Gill Sans MT" panose="020B0502020104020203" pitchFamily="34" charset="0"/>
                        </a:rPr>
                        <a:t>Complex and Chronic Care Improvement Program (CCIP)</a:t>
                      </a:r>
                    </a:p>
                  </a:txBody>
                  <a:tcPr marL="113621" marR="11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92206">
                <a:tc>
                  <a:txBody>
                    <a:bodyPr/>
                    <a:lstStyle/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Designed for hospitals and community providers and practitioners</a:t>
                      </a:r>
                    </a:p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Focus on complex and chronic patients</a:t>
                      </a:r>
                    </a:p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1" dirty="0" smtClean="0">
                          <a:latin typeface="Gill Sans MT" panose="020B0502020104020203" pitchFamily="34" charset="0"/>
                        </a:rPr>
                        <a:t>Goal</a:t>
                      </a:r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: Enhance care management</a:t>
                      </a:r>
                    </a:p>
                  </a:txBody>
                  <a:tcPr marL="113621" marR="11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5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22235"/>
            <a:ext cx="6858000" cy="146204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Proposal for Second Term Beginning in 2019: Overview, Timeline, Legislative Needs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Maryland’s Need to Address Aging Population Chronic Healthcare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3633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37% increase in Maryland’s population &gt;65 years old between 2015 and 2025</a:t>
            </a:r>
          </a:p>
          <a:p>
            <a:r>
              <a:rPr lang="en-US" sz="2800" dirty="0" smtClean="0"/>
              <a:t>Without coordinated comprehensive care, extraordinary </a:t>
            </a:r>
            <a:r>
              <a:rPr lang="en-US" sz="2800" dirty="0"/>
              <a:t>e</a:t>
            </a:r>
            <a:r>
              <a:rPr lang="en-US" sz="2800" dirty="0" smtClean="0"/>
              <a:t>xpenses will occur</a:t>
            </a:r>
          </a:p>
          <a:p>
            <a:r>
              <a:rPr lang="en-US" sz="2800" dirty="0" smtClean="0"/>
              <a:t>Profound impact on federal and state budgets and delivery systems</a:t>
            </a:r>
          </a:p>
          <a:p>
            <a:pPr lvl="1"/>
            <a:r>
              <a:rPr lang="en-US" sz="2400" dirty="0" smtClean="0"/>
              <a:t>E.g. the increase in utilization/spend in Medicare/Medicaid for dually eligible</a:t>
            </a:r>
          </a:p>
          <a:p>
            <a:pPr lvl="1"/>
            <a:r>
              <a:rPr lang="en-US" sz="2400" dirty="0" smtClean="0"/>
              <a:t>Need significant </a:t>
            </a:r>
            <a:r>
              <a:rPr lang="en-US" sz="2400" dirty="0"/>
              <a:t>changes in delivery </a:t>
            </a:r>
            <a:r>
              <a:rPr lang="en-US" sz="2400" dirty="0" smtClean="0"/>
              <a:t>system </a:t>
            </a:r>
            <a:endParaRPr lang="en-US" sz="2400" dirty="0"/>
          </a:p>
          <a:p>
            <a:pPr lvl="1"/>
            <a:r>
              <a:rPr lang="en-US" sz="2400" dirty="0" smtClean="0"/>
              <a:t>Need improvements in care and supports for complex patients in facility setting/chronic care management in community settings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5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Payment and Care Delivery Alignment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39" y="1228779"/>
            <a:ext cx="4040188" cy="685800"/>
          </a:xfrm>
        </p:spPr>
        <p:txBody>
          <a:bodyPr/>
          <a:lstStyle/>
          <a:p>
            <a:r>
              <a:rPr lang="en-US" dirty="0" smtClean="0"/>
              <a:t>            Current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63973" y="1285875"/>
            <a:ext cx="4041775" cy="685800"/>
          </a:xfrm>
        </p:spPr>
        <p:txBody>
          <a:bodyPr/>
          <a:lstStyle/>
          <a:p>
            <a:r>
              <a:rPr lang="en-US" dirty="0" smtClean="0"/>
              <a:t>             Planned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9" y="1971675"/>
            <a:ext cx="3574193" cy="208196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73" y="2114550"/>
            <a:ext cx="3571103" cy="2106392"/>
          </a:xfrm>
        </p:spPr>
      </p:pic>
      <p:sp>
        <p:nvSpPr>
          <p:cNvPr id="12" name="TextBox 11"/>
          <p:cNvSpPr txBox="1"/>
          <p:nvPr/>
        </p:nvSpPr>
        <p:spPr>
          <a:xfrm>
            <a:off x="996962" y="4416309"/>
            <a:ext cx="3126562" cy="1516034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1600"/>
            </a:lvl1pPr>
            <a:lvl2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r>
              <a:rPr lang="en-US" dirty="0"/>
              <a:t>Hospitals on Global Budgets with </a:t>
            </a:r>
            <a:r>
              <a:rPr lang="en-US" dirty="0" smtClean="0"/>
              <a:t>quality targets</a:t>
            </a:r>
            <a:endParaRPr lang="en-US" dirty="0"/>
          </a:p>
          <a:p>
            <a:r>
              <a:rPr lang="en-US" dirty="0"/>
              <a:t>Providers on volume-based care without quality targets</a:t>
            </a:r>
          </a:p>
          <a:p>
            <a:r>
              <a:rPr lang="en-US" dirty="0"/>
              <a:t>Little coordination of care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9748" y="4416309"/>
            <a:ext cx="3410227" cy="17488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/>
            </a:lvl1pPr>
            <a:lvl2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smtClean="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smtClean="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smtClean="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smtClean="0"/>
            </a:lvl9pPr>
          </a:lstStyle>
          <a:p>
            <a:r>
              <a:rPr lang="en-US" sz="1600" dirty="0"/>
              <a:t>Hospitals and </a:t>
            </a:r>
            <a:r>
              <a:rPr lang="en-US" sz="1600" dirty="0" smtClean="0"/>
              <a:t>Providers with </a:t>
            </a:r>
            <a:r>
              <a:rPr lang="en-US" sz="1600" dirty="0"/>
              <a:t>aligned quality targets</a:t>
            </a:r>
          </a:p>
          <a:p>
            <a:r>
              <a:rPr lang="en-US" sz="1600" dirty="0"/>
              <a:t>Sharing information</a:t>
            </a:r>
          </a:p>
          <a:p>
            <a:r>
              <a:rPr lang="en-US" sz="1600" dirty="0"/>
              <a:t>Driving down costs</a:t>
            </a:r>
          </a:p>
          <a:p>
            <a:r>
              <a:rPr lang="en-US" sz="1600" dirty="0"/>
              <a:t>Improving the health of populations</a:t>
            </a:r>
          </a:p>
        </p:txBody>
      </p:sp>
    </p:spTree>
    <p:extLst>
      <p:ext uri="{BB962C8B-B14F-4D97-AF65-F5344CB8AC3E}">
        <p14:creationId xmlns:p14="http://schemas.microsoft.com/office/powerpoint/2010/main" val="36888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SCRC - Maryland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C00000"/>
      </a:accent1>
      <a:accent2>
        <a:srgbClr val="7F7F7F"/>
      </a:accent2>
      <a:accent3>
        <a:srgbClr val="E8E2E0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SCRC - Maryland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C00000"/>
      </a:accent1>
      <a:accent2>
        <a:srgbClr val="7F7F7F"/>
      </a:accent2>
      <a:accent3>
        <a:srgbClr val="E8E2E0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C00000"/>
    </a:accent1>
    <a:accent2>
      <a:srgbClr val="7F7F7F"/>
    </a:accent2>
    <a:accent3>
      <a:srgbClr val="E8E2E0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C00000"/>
    </a:accent1>
    <a:accent2>
      <a:srgbClr val="7F7F7F"/>
    </a:accent2>
    <a:accent3>
      <a:srgbClr val="E8E2E0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40D51286D8B4D9C836A50BBB33558" ma:contentTypeVersion="2" ma:contentTypeDescription="Create a new document." ma:contentTypeScope="" ma:versionID="d14e5c4da1db565cb04c30bec4da99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1860FD-C54E-48CE-9E4E-5553625D3388}"/>
</file>

<file path=customXml/itemProps2.xml><?xml version="1.0" encoding="utf-8"?>
<ds:datastoreItem xmlns:ds="http://schemas.openxmlformats.org/officeDocument/2006/customXml" ds:itemID="{B0124DDC-2509-4804-859A-830CE592FEA1}"/>
</file>

<file path=customXml/itemProps3.xml><?xml version="1.0" encoding="utf-8"?>
<ds:datastoreItem xmlns:ds="http://schemas.openxmlformats.org/officeDocument/2006/customXml" ds:itemID="{C829930C-5212-4822-93C2-310442A35C2A}"/>
</file>

<file path=docProps/app.xml><?xml version="1.0" encoding="utf-8"?>
<Properties xmlns="http://schemas.openxmlformats.org/officeDocument/2006/extended-properties" xmlns:vt="http://schemas.openxmlformats.org/officeDocument/2006/docPropsVTypes">
  <Template>HSCRC - Maryland.thmx</Template>
  <TotalTime>73885</TotalTime>
  <Words>925</Words>
  <Application>Microsoft Office PowerPoint</Application>
  <PresentationFormat>On-screen Show (4:3)</PresentationFormat>
  <Paragraphs>149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Gill Sans MT</vt:lpstr>
      <vt:lpstr>Wingdings</vt:lpstr>
      <vt:lpstr>Wingdings 3</vt:lpstr>
      <vt:lpstr>HSCRC - Maryland</vt:lpstr>
      <vt:lpstr>Office Theme</vt:lpstr>
      <vt:lpstr>1_HSCRC - Maryland</vt:lpstr>
      <vt:lpstr>All-Payer Model Update</vt:lpstr>
      <vt:lpstr>Maryland’s All-Payer Model</vt:lpstr>
      <vt:lpstr>Maryland’s All-Payer Model</vt:lpstr>
      <vt:lpstr>Maryland’s All-Payer Model</vt:lpstr>
      <vt:lpstr>Care Redesign Amendment: Approved by CMS in September 2016</vt:lpstr>
      <vt:lpstr>Care Redesign Amendment: Two Initial Programs</vt:lpstr>
      <vt:lpstr>Proposal for Second Term Beginning in 2019: Overview, Timeline, Legislative Needs  </vt:lpstr>
      <vt:lpstr>Maryland’s Need to Address Aging Population Chronic Healthcare Needs</vt:lpstr>
      <vt:lpstr>Payment and Care Delivery Alignment</vt:lpstr>
      <vt:lpstr>Second Term Proposal: “Progression Plan” Highlights</vt:lpstr>
      <vt:lpstr>Progression Plan: Key Strategies </vt:lpstr>
      <vt:lpstr>Potential Timeline</vt:lpstr>
      <vt:lpstr>Appendix</vt:lpstr>
      <vt:lpstr>All-Payer Model: Performance to Date</vt:lpstr>
      <vt:lpstr>Major Impact of Federal Legislation Referred to as “MACRA” (Medicare Access and CHIP Reauthorization Act of 2015)</vt:lpstr>
      <vt:lpstr> Maryland Comprehensive Primary Care Program: Summary </vt:lpstr>
      <vt:lpstr> Maryland Primary Care Model: What does a transformed practice look like to a patient?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Lee</dc:creator>
  <cp:lastModifiedBy>Caitlin Grim</cp:lastModifiedBy>
  <cp:revision>2109</cp:revision>
  <cp:lastPrinted>2017-02-06T15:25:42Z</cp:lastPrinted>
  <dcterms:created xsi:type="dcterms:W3CDTF">2013-11-22T19:49:39Z</dcterms:created>
  <dcterms:modified xsi:type="dcterms:W3CDTF">2017-02-06T16:46:33Z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0x0101005AD40D51286D8B4D9C836A50BBB33558</vt:lpwstr>
  </property>
</Properties>
</file>